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6" r:id="rId4"/>
    <p:sldId id="285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05" autoAdjust="0"/>
  </p:normalViewPr>
  <p:slideViewPr>
    <p:cSldViewPr>
      <p:cViewPr varScale="1">
        <p:scale>
          <a:sx n="114" d="100"/>
          <a:sy n="114" d="100"/>
        </p:scale>
        <p:origin x="15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Flyweight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Definition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Use sharing to support large numbers of fine-grained objects efficiently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Participants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Flyweight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declares an interface through which flyweights can receive and act on extrinsic state.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ConcreteFlyweight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implements the </a:t>
            </a:r>
            <a:r>
              <a:rPr lang="en-US" dirty="0">
                <a:solidFill>
                  <a:srgbClr val="C00000"/>
                </a:solidFill>
              </a:rPr>
              <a:t>Flyweight</a:t>
            </a:r>
            <a:r>
              <a:rPr lang="en-US" dirty="0"/>
              <a:t> interface and adds storage for intrinsic state, if any. A </a:t>
            </a:r>
            <a:r>
              <a:rPr lang="en-US" dirty="0" err="1">
                <a:solidFill>
                  <a:srgbClr val="C00000"/>
                </a:solidFill>
              </a:rPr>
              <a:t>ConcreteFlyweight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 must be sharable. Any state it stores must be intrinsic, that is, it must be independent of the </a:t>
            </a:r>
            <a:r>
              <a:rPr lang="en-US" dirty="0" err="1">
                <a:solidFill>
                  <a:srgbClr val="C00000"/>
                </a:solidFill>
              </a:rPr>
              <a:t>ConcreteFlyweight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object's context.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UnsharedConcreteFlyweight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not all Flyweight subclasses need to be shared. The </a:t>
            </a:r>
            <a:r>
              <a:rPr lang="en-US" dirty="0">
                <a:solidFill>
                  <a:srgbClr val="C00000"/>
                </a:solidFill>
              </a:rPr>
              <a:t>Flyweight</a:t>
            </a:r>
            <a:r>
              <a:rPr lang="en-US" dirty="0"/>
              <a:t> interface </a:t>
            </a:r>
            <a:r>
              <a:rPr lang="en-US" i="1" dirty="0"/>
              <a:t>enables</a:t>
            </a:r>
            <a:r>
              <a:rPr lang="en-US" dirty="0"/>
              <a:t> sharing, but it doesn't enforce it. It is common for </a:t>
            </a:r>
            <a:r>
              <a:rPr lang="en-US" dirty="0" err="1">
                <a:solidFill>
                  <a:srgbClr val="C00000"/>
                </a:solidFill>
              </a:rPr>
              <a:t>UnsharedConcreteFlyweight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objects to have </a:t>
            </a:r>
            <a:r>
              <a:rPr lang="en-US" dirty="0" err="1">
                <a:solidFill>
                  <a:srgbClr val="C00000"/>
                </a:solidFill>
              </a:rPr>
              <a:t>ConcreteFlyweight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objects as children at some level in the flyweight object </a:t>
            </a:r>
            <a:r>
              <a:rPr lang="en-US" dirty="0" smtClean="0"/>
              <a:t>structure.</a:t>
            </a:r>
            <a:endParaRPr lang="en-US" dirty="0"/>
          </a:p>
          <a:p>
            <a:r>
              <a:rPr lang="en-US" b="1" dirty="0" err="1">
                <a:solidFill>
                  <a:srgbClr val="C00000"/>
                </a:solidFill>
              </a:rPr>
              <a:t>FlyweightFactory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creates and manages </a:t>
            </a:r>
            <a:r>
              <a:rPr lang="en-US" dirty="0">
                <a:solidFill>
                  <a:srgbClr val="C00000"/>
                </a:solidFill>
              </a:rPr>
              <a:t>flyweight</a:t>
            </a:r>
            <a:r>
              <a:rPr lang="en-US" dirty="0"/>
              <a:t> objects</a:t>
            </a:r>
          </a:p>
          <a:p>
            <a:pPr lvl="1"/>
            <a:r>
              <a:rPr lang="en-US" dirty="0"/>
              <a:t>ensures that </a:t>
            </a:r>
            <a:r>
              <a:rPr lang="en-US" dirty="0" smtClean="0"/>
              <a:t>flyweights </a:t>
            </a:r>
            <a:r>
              <a:rPr lang="en-US" dirty="0"/>
              <a:t>are shared properly. When a client requests a flyweight, the </a:t>
            </a:r>
            <a:r>
              <a:rPr lang="en-US" dirty="0" err="1">
                <a:solidFill>
                  <a:srgbClr val="C00000"/>
                </a:solidFill>
              </a:rPr>
              <a:t>FlyweightFactory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objects assets an existing instance or creates one, if none exists.</a:t>
            </a:r>
          </a:p>
          <a:p>
            <a:r>
              <a:rPr lang="en-US" b="1" dirty="0">
                <a:solidFill>
                  <a:srgbClr val="C00000"/>
                </a:solidFill>
              </a:rPr>
              <a:t>Client</a:t>
            </a:r>
            <a:r>
              <a:rPr lang="en-US" b="1" dirty="0"/>
              <a:t> </a:t>
            </a:r>
            <a:endParaRPr lang="en-US" dirty="0"/>
          </a:p>
          <a:p>
            <a:pPr lvl="1"/>
            <a:r>
              <a:rPr lang="en-US" dirty="0"/>
              <a:t>maintains a reference to flyweight(s).</a:t>
            </a:r>
          </a:p>
          <a:p>
            <a:pPr lvl="1"/>
            <a:r>
              <a:rPr lang="en-US" dirty="0"/>
              <a:t>computes or stores the extrinsic state of </a:t>
            </a:r>
            <a:r>
              <a:rPr lang="en-US" dirty="0" smtClean="0"/>
              <a:t>flyweight(s)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332006" y="156073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332006" y="21336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80919" y="1524000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&lt;interface&gt; </a:t>
            </a:r>
          </a:p>
          <a:p>
            <a:pPr algn="ctr"/>
            <a:r>
              <a:rPr lang="en-US" b="1" dirty="0" smtClean="0"/>
              <a:t>Flyweight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32006" y="245006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peration()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872331" y="2199764"/>
            <a:ext cx="2461669" cy="7911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32006" y="24384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570505" y="15240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70505" y="19812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3702" y="1560607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FlyweightFactory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70505" y="2373868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GetFlyweight</a:t>
            </a:r>
            <a:r>
              <a:rPr lang="en-US" dirty="0" smtClean="0"/>
              <a:t>(key)</a:t>
            </a:r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570505" y="22860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>
            <a:off x="6661723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Isosceles Triangle 71"/>
          <p:cNvSpPr/>
          <p:nvPr/>
        </p:nvSpPr>
        <p:spPr>
          <a:xfrm>
            <a:off x="5695684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816676" y="1802368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flyweights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4036606" y="4117332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4036606" y="4546486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047764" y="4122166"/>
            <a:ext cx="2052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ConcreteFlyweight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4036606" y="5025179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Operation()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4036606" y="49177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72" idx="3"/>
            <a:endCxn id="77" idx="0"/>
          </p:cNvCxnSpPr>
          <p:nvPr/>
        </p:nvCxnSpPr>
        <p:spPr>
          <a:xfrm rot="5400000">
            <a:off x="4941724" y="3253906"/>
            <a:ext cx="1000704" cy="735817"/>
          </a:xfrm>
          <a:prstGeom prst="bentConnector3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551206" y="4117538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6551206" y="4546692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562367" y="4122372"/>
            <a:ext cx="2052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err="1" smtClean="0"/>
              <a:t>ConcreteFlyweight</a:t>
            </a:r>
            <a:endParaRPr lang="en-US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6551206" y="5025179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Operation()</a:t>
            </a:r>
            <a:endParaRPr lang="en-US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6551206" y="4924637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71" idx="3"/>
            <a:endCxn id="89" idx="0"/>
          </p:cNvCxnSpPr>
          <p:nvPr/>
        </p:nvCxnSpPr>
        <p:spPr>
          <a:xfrm rot="16200000" flipH="1">
            <a:off x="6681941" y="3215543"/>
            <a:ext cx="1000910" cy="81274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iamond 37"/>
          <p:cNvSpPr/>
          <p:nvPr/>
        </p:nvSpPr>
        <p:spPr>
          <a:xfrm>
            <a:off x="2635818" y="2115342"/>
            <a:ext cx="228600" cy="184666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68035" y="409911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568035" y="4556311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211902" y="413571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Client</a:t>
            </a:r>
            <a:endParaRPr lang="en-US" b="1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568035" y="4861111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1" idx="0"/>
            <a:endCxn id="58" idx="2"/>
          </p:cNvCxnSpPr>
          <p:nvPr/>
        </p:nvCxnSpPr>
        <p:spPr>
          <a:xfrm flipV="1">
            <a:off x="1596735" y="2819400"/>
            <a:ext cx="2470" cy="1279711"/>
          </a:xfrm>
          <a:prstGeom prst="straightConnector1">
            <a:avLst/>
          </a:prstGeom>
          <a:ln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980599" y="5412732"/>
            <a:ext cx="10001" cy="6675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999297" y="5412732"/>
            <a:ext cx="0" cy="4389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endCxn id="75" idx="2"/>
          </p:cNvCxnSpPr>
          <p:nvPr/>
        </p:nvCxnSpPr>
        <p:spPr>
          <a:xfrm flipV="1">
            <a:off x="1999297" y="5412732"/>
            <a:ext cx="3066009" cy="448089"/>
          </a:xfrm>
          <a:prstGeom prst="bentConnector2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endCxn id="87" idx="2"/>
          </p:cNvCxnSpPr>
          <p:nvPr/>
        </p:nvCxnSpPr>
        <p:spPr>
          <a:xfrm flipV="1">
            <a:off x="990600" y="5412938"/>
            <a:ext cx="6589306" cy="683062"/>
          </a:xfrm>
          <a:prstGeom prst="bentConnector2">
            <a:avLst/>
          </a:prstGeom>
          <a:ln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nip and Round Single Corner Rectangle 56"/>
          <p:cNvSpPr/>
          <p:nvPr/>
        </p:nvSpPr>
        <p:spPr>
          <a:xfrm>
            <a:off x="2736879" y="2558533"/>
            <a:ext cx="2139922" cy="1493005"/>
          </a:xfrm>
          <a:prstGeom prst="snipRoundRect">
            <a:avLst>
              <a:gd name="adj1" fmla="val 0"/>
              <a:gd name="adj2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2816677" y="2665278"/>
            <a:ext cx="20601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</a:t>
            </a:r>
            <a:r>
              <a:rPr lang="en-US" sz="1200" dirty="0" smtClean="0"/>
              <a:t>f flyweights[key] exists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return existing flyweight</a:t>
            </a:r>
          </a:p>
          <a:p>
            <a:r>
              <a:rPr lang="en-US" sz="1200" dirty="0" smtClean="0"/>
              <a:t>else</a:t>
            </a:r>
          </a:p>
          <a:p>
            <a:r>
              <a:rPr lang="en-US" sz="1200" dirty="0" smtClean="0"/>
              <a:t>   create new flyweight</a:t>
            </a:r>
          </a:p>
          <a:p>
            <a:r>
              <a:rPr lang="en-US" sz="1200" dirty="0" smtClean="0"/>
              <a:t>   add to pool of flyweights</a:t>
            </a:r>
          </a:p>
          <a:p>
            <a:r>
              <a:rPr lang="en-US" sz="1200" dirty="0" smtClean="0"/>
              <a:t>   return newest flyweight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Dofactory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– “Flyweight”</a:t>
            </a:r>
          </a:p>
          <a:p>
            <a:pPr lvl="1"/>
            <a:r>
              <a:rPr lang="en-US">
                <a:solidFill>
                  <a:schemeClr val="bg2">
                    <a:lumMod val="50000"/>
                  </a:schemeClr>
                </a:solidFill>
              </a:rPr>
              <a:t>http://www.dofactory.com/net/flyweight-design-pattern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720</TotalTime>
  <Words>87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Impact</vt:lpstr>
      <vt:lpstr>Times New Roman</vt:lpstr>
      <vt:lpstr>Wingdings</vt:lpstr>
      <vt:lpstr>Newsprint</vt:lpstr>
      <vt:lpstr>Flyweight Pattern</vt:lpstr>
      <vt:lpstr>Definition</vt:lpstr>
      <vt:lpstr>Participants</vt:lpstr>
      <vt:lpstr>Class Diagram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85</cp:revision>
  <dcterms:created xsi:type="dcterms:W3CDTF">2014-08-25T00:37:45Z</dcterms:created>
  <dcterms:modified xsi:type="dcterms:W3CDTF">2019-03-19T16:23:45Z</dcterms:modified>
</cp:coreProperties>
</file>